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1.png"/><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051" name="图片 11"/>
          <p:cNvPicPr>
            <a:picLocks noChangeAspect="1"/>
          </p:cNvPicPr>
          <p:nvPr>
            <p:custDataLst>
              <p:tags r:id="rId2"/>
            </p:custDataLst>
          </p:nvPr>
        </p:nvPicPr>
        <p:blipFill>
          <a:blip r:embed="rId3"/>
          <a:stretch>
            <a:fillRect/>
          </a:stretch>
        </p:blipFill>
        <p:spPr>
          <a:xfrm flipH="1">
            <a:off x="0" y="0"/>
            <a:ext cx="12192000" cy="6858000"/>
          </a:xfrm>
          <a:prstGeom prst="rect">
            <a:avLst/>
          </a:prstGeom>
          <a:noFill/>
          <a:ln w="9525">
            <a:noFill/>
          </a:ln>
        </p:spPr>
      </p:pic>
      <p:cxnSp>
        <p:nvCxnSpPr>
          <p:cNvPr id="11" name="直接连接符 10"/>
          <p:cNvCxnSpPr/>
          <p:nvPr>
            <p:custDataLst>
              <p:tags r:id="rId4"/>
            </p:custDataLst>
          </p:nvPr>
        </p:nvCxnSpPr>
        <p:spPr>
          <a:xfrm flipV="1">
            <a:off x="1346200" y="2725738"/>
            <a:ext cx="4248151"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240039" y="1386555"/>
            <a:ext cx="6978649" cy="1277606"/>
          </a:xfrm>
        </p:spPr>
        <p:txBody>
          <a:bodyPr lIns="36000" tIns="46800" rIns="90000" bIns="46800" anchor="b" anchorCtr="0">
            <a:normAutofit/>
          </a:bodyPr>
          <a:lstStyle>
            <a:lvl1pPr algn="l">
              <a:defRPr sz="45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1240039" y="2877671"/>
            <a:ext cx="6978649" cy="426720"/>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1240083" y="3392450"/>
            <a:ext cx="1620515" cy="395287"/>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汇报人姓名</a:t>
            </a:r>
            <a:endParaRPr lang="zh-CN" altLang="en-US" strike="noStrike" noProof="1" dirty="0"/>
          </a:p>
        </p:txBody>
      </p:sp>
      <p:sp>
        <p:nvSpPr>
          <p:cNvPr id="6" name="文本占位符 5"/>
          <p:cNvSpPr>
            <a:spLocks noGrp="1"/>
          </p:cNvSpPr>
          <p:nvPr>
            <p:ph type="body" sz="quarter" idx="14" hasCustomPrompt="1"/>
          </p:nvPr>
        </p:nvSpPr>
        <p:spPr>
          <a:xfrm>
            <a:off x="2904987" y="3390888"/>
            <a:ext cx="1620000" cy="396000"/>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汇报日期</a:t>
            </a:r>
            <a:endParaRPr lang="zh-CN" altLang="en-US" strike="noStrike" noProof="1" dirty="0"/>
          </a:p>
        </p:txBody>
      </p:sp>
      <p:sp>
        <p:nvSpPr>
          <p:cNvPr id="16" name="日期占位符 15"/>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1267" name="组合 19"/>
          <p:cNvGrpSpPr/>
          <p:nvPr/>
        </p:nvGrpSpPr>
        <p:grpSpPr>
          <a:xfrm>
            <a:off x="143933" y="0"/>
            <a:ext cx="11904133" cy="6851650"/>
            <a:chOff x="143698" y="0"/>
            <a:chExt cx="11904604" cy="6852125"/>
          </a:xfrm>
        </p:grpSpPr>
        <p:sp>
          <p:nvSpPr>
            <p:cNvPr id="21" name="矩形 2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2" name="任意多边形: 形状 21"/>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3" name="任意多边形: 形状 22"/>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7" name="内容占位符 6"/>
          <p:cNvSpPr>
            <a:spLocks noGrp="1"/>
          </p:cNvSpPr>
          <p:nvPr>
            <p:ph sz="quarter" idx="13"/>
          </p:nvPr>
        </p:nvSpPr>
        <p:spPr>
          <a:xfrm>
            <a:off x="669931" y="952508"/>
            <a:ext cx="10852237" cy="5388907"/>
          </a:xfrm>
        </p:spPr>
        <p:txBody>
          <a:bodyPr/>
          <a:lstStyle>
            <a:lvl1pPr>
              <a:defRPr sz="2000">
                <a:solidFill>
                  <a:schemeClr val="tx1">
                    <a:lumMod val="85000"/>
                    <a:lumOff val="15000"/>
                  </a:schemeClr>
                </a:solidFill>
              </a:defRPr>
            </a:lvl1pPr>
            <a:lvl2pPr>
              <a:defRPr sz="1400">
                <a:solidFill>
                  <a:schemeClr val="tx1">
                    <a:lumMod val="85000"/>
                    <a:lumOff val="15000"/>
                  </a:schemeClr>
                </a:solidFill>
              </a:defRPr>
            </a:lvl2pPr>
            <a:lvl3pPr>
              <a:defRPr sz="1400">
                <a:solidFill>
                  <a:schemeClr val="tx1">
                    <a:lumMod val="85000"/>
                    <a:lumOff val="15000"/>
                  </a:schemeClr>
                </a:solidFill>
              </a:defRPr>
            </a:lvl3pPr>
            <a:lvl4pPr>
              <a:defRPr sz="1400">
                <a:solidFill>
                  <a:schemeClr val="tx1">
                    <a:lumMod val="85000"/>
                    <a:lumOff val="15000"/>
                  </a:schemeClr>
                </a:solidFill>
              </a:defRPr>
            </a:lvl4pPr>
            <a:lvl5pPr>
              <a:defRPr sz="140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2291" name="图片 8"/>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2" name="标题 1"/>
          <p:cNvSpPr>
            <a:spLocks noGrp="1"/>
          </p:cNvSpPr>
          <p:nvPr>
            <p:ph type="title" hasCustomPrompt="1"/>
          </p:nvPr>
        </p:nvSpPr>
        <p:spPr>
          <a:xfrm>
            <a:off x="2583403" y="2237173"/>
            <a:ext cx="7025196" cy="125027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fontAlgn="auto"/>
            <a:r>
              <a:rPr lang="zh-CN" altLang="en-US" strike="noStrike" noProof="1" dirty="0">
                <a:sym typeface="+mn-ea"/>
              </a:rPr>
              <a:t>谢谢观赏</a:t>
            </a:r>
            <a:endParaRPr strike="noStrike" noProof="1" dirty="0">
              <a:sym typeface="+mn-ea"/>
            </a:endParaRPr>
          </a:p>
        </p:txBody>
      </p:sp>
      <p:sp>
        <p:nvSpPr>
          <p:cNvPr id="8" name="文本占位符 7"/>
          <p:cNvSpPr>
            <a:spLocks noGrp="1"/>
          </p:cNvSpPr>
          <p:nvPr>
            <p:ph type="body" sz="quarter" idx="13"/>
          </p:nvPr>
        </p:nvSpPr>
        <p:spPr>
          <a:xfrm>
            <a:off x="2583431" y="3487738"/>
            <a:ext cx="7025140" cy="622623"/>
          </a:xfrm>
        </p:spPr>
        <p:txBody>
          <a:bodyPr lIns="90000" tIns="46800" rIns="90000" bIns="46800">
            <a:normAutofit/>
          </a:bodyPr>
          <a:lstStyle>
            <a:lvl1pPr marL="0" indent="0" algn="ctr">
              <a:buNone/>
              <a:defRPr sz="2100" baseline="0">
                <a:solidFill>
                  <a:schemeClr val="tx1">
                    <a:lumMod val="85000"/>
                    <a:lumOff val="15000"/>
                  </a:schemeClr>
                </a:solidFill>
                <a:latin typeface="Arial" panose="020B0604020202020204" pitchFamily="34" charset="0"/>
              </a:defRPr>
            </a:lvl1pPr>
          </a:lstStyle>
          <a:p>
            <a:pPr lvl="0" fontAlgn="auto"/>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339" name="组合 9"/>
          <p:cNvGrpSpPr/>
          <p:nvPr/>
        </p:nvGrpSpPr>
        <p:grpSpPr>
          <a:xfrm>
            <a:off x="143933" y="0"/>
            <a:ext cx="11904133" cy="6851650"/>
            <a:chOff x="143698" y="0"/>
            <a:chExt cx="11904604" cy="6852125"/>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3" name="任意多边形: 形状 22"/>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4" name="任意多边形: 形状 23"/>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标题 1"/>
          <p:cNvSpPr>
            <a:spLocks noGrp="1"/>
          </p:cNvSpPr>
          <p:nvPr>
            <p:ph type="title" hasCustomPrompt="1"/>
          </p:nvPr>
        </p:nvSpPr>
        <p:spPr>
          <a:xfrm>
            <a:off x="1281600" y="1249200"/>
            <a:ext cx="9626400" cy="7236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8" name="矩形 7"/>
          <p:cNvSpPr/>
          <p:nvPr>
            <p:custDataLst>
              <p:tags r:id="rId3"/>
            </p:custDataLst>
          </p:nvPr>
        </p:nvSpPr>
        <p:spPr>
          <a:xfrm>
            <a:off x="0" y="0"/>
            <a:ext cx="4823884"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dirty="0">
              <a:sym typeface="+mn-ea"/>
            </a:endParaRPr>
          </a:p>
        </p:txBody>
      </p:sp>
      <p:sp>
        <p:nvSpPr>
          <p:cNvPr id="2" name="标题 1"/>
          <p:cNvSpPr>
            <a:spLocks noGrp="1"/>
          </p:cNvSpPr>
          <p:nvPr>
            <p:ph type="title" hasCustomPrompt="1"/>
          </p:nvPr>
        </p:nvSpPr>
        <p:spPr>
          <a:xfrm>
            <a:off x="583200" y="770400"/>
            <a:ext cx="3960000" cy="8820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任意多边形: 形状 10"/>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612000" y="781200"/>
            <a:ext cx="10976400" cy="6264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15" name="任意多边形: 形状 14"/>
          <p:cNvSpPr/>
          <p:nvPr>
            <p:custDataLst>
              <p:tags r:id="rId3"/>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04800" y="669600"/>
            <a:ext cx="10976400" cy="5652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a:off x="2457451" y="0"/>
            <a:ext cx="7277100" cy="6858000"/>
          </a:xfrm>
          <a:prstGeom prst="parallelogram">
            <a:avLst>
              <a:gd name="adj" fmla="val 56845"/>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hasCustomPrompt="1"/>
          </p:nvPr>
        </p:nvSpPr>
        <p:spPr>
          <a:xfrm>
            <a:off x="1522800" y="1339200"/>
            <a:ext cx="9144000" cy="23868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8" name="任意多边形: 形状 7"/>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3" y="952508"/>
            <a:ext cx="10852237"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4099"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13" name="矩形 12"/>
          <p:cNvSpPr/>
          <p:nvPr>
            <p:custDataLst>
              <p:tags r:id="rId4"/>
            </p:custDataLst>
          </p:nvPr>
        </p:nvSpPr>
        <p:spPr>
          <a:xfrm>
            <a:off x="3373967" y="2503488"/>
            <a:ext cx="8652933" cy="189230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12" name="矩形 11"/>
          <p:cNvSpPr/>
          <p:nvPr>
            <p:custDataLst>
              <p:tags r:id="rId5"/>
            </p:custDataLst>
          </p:nvPr>
        </p:nvSpPr>
        <p:spPr>
          <a:xfrm>
            <a:off x="3194051" y="2503488"/>
            <a:ext cx="9012767" cy="2144713"/>
          </a:xfrm>
          <a:prstGeom prst="rect">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hasCustomPrompt="1"/>
          </p:nvPr>
        </p:nvSpPr>
        <p:spPr>
          <a:xfrm>
            <a:off x="6767868" y="2829264"/>
            <a:ext cx="5130000" cy="696239"/>
          </a:xfrm>
        </p:spPr>
        <p:txBody>
          <a:bodyPr lIns="90000" tIns="46800" rIns="90000" bIns="46800" anchor="t" anchorCtr="0">
            <a:normAutofit/>
          </a:bodyPr>
          <a:lstStyle>
            <a:lvl1pPr>
              <a:defRPr sz="2700" u="none" strike="noStrike" kern="1200" cap="none" spc="300" normalizeH="0" baseline="0">
                <a:solidFill>
                  <a:schemeClr val="bg1"/>
                </a:solidFill>
                <a:uFillTx/>
                <a:latin typeface="微软雅黑" panose="020B0503020204020204" charset="-122"/>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文本占位符 2"/>
          <p:cNvSpPr>
            <a:spLocks noGrp="1"/>
          </p:cNvSpPr>
          <p:nvPr>
            <p:ph type="body" idx="1" hasCustomPrompt="1"/>
          </p:nvPr>
        </p:nvSpPr>
        <p:spPr>
          <a:xfrm>
            <a:off x="6767863" y="3559142"/>
            <a:ext cx="5130000" cy="594000"/>
          </a:xfrm>
        </p:spPr>
        <p:txBody>
          <a:bodyPr lIns="90000" tIns="46800" rIns="90000" bIns="46800">
            <a:normAutofit/>
          </a:bodyPr>
          <a:lstStyle>
            <a:lvl1pPr marL="0" indent="0" eaLnBrk="1" fontAlgn="auto" latinLnBrk="0" hangingPunct="1">
              <a:buNone/>
              <a:defRPr kumimoji="0" lang="zh-CN" altLang="en-US" sz="1050" b="0" i="0" u="none" strike="noStrike" kern="1200" cap="none" spc="150" normalizeH="0" baseline="0" noProof="1">
                <a:solidFill>
                  <a:schemeClr val="bg1"/>
                </a:solidFill>
                <a:uFillTx/>
                <a:latin typeface="微软雅黑" panose="020B0503020204020204" charset="-122"/>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050" strike="noStrike" noProof="1" dirty="0"/>
              <a:t>编辑文本</a:t>
            </a:r>
            <a:endParaRPr lang="zh-CN" altLang="en-US" strike="noStrike" noProof="1" dirty="0"/>
          </a:p>
        </p:txBody>
      </p:sp>
      <p:sp>
        <p:nvSpPr>
          <p:cNvPr id="4" name="日期占位符 3"/>
          <p:cNvSpPr>
            <a:spLocks noGrp="1"/>
          </p:cNvSpPr>
          <p:nvPr>
            <p:ph type="dt" sz="half" idx="10"/>
            <p:custDataLst>
              <p:tags r:id="rId6"/>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8"/>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animBg="1"/>
      <p:bldP spid="12" grpId="1" bldLvl="0" animBg="1"/>
    </p:bld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9" name="任意多边形: 形状 8"/>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1" y="952508"/>
            <a:ext cx="5283243"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6238877" y="952508"/>
            <a:ext cx="5283243" cy="5388907"/>
          </a:xfrm>
        </p:spPr>
        <p:txBody>
          <a:bodyPr>
            <a:noAutofit/>
          </a:bodyPr>
          <a:lstStyle>
            <a:lvl1pPr>
              <a:defRPr sz="1600">
                <a:solidFill>
                  <a:schemeClr val="tx1">
                    <a:lumMod val="85000"/>
                    <a:lumOff val="15000"/>
                  </a:schemeClr>
                </a:solidFill>
                <a:latin typeface="微软雅黑" panose="020B0503020204020204" charset="-122"/>
                <a:ea typeface="微软雅黑" panose="020B0503020204020204" charset="-122"/>
              </a:defRPr>
            </a:lvl1pPr>
            <a:lvl2pPr>
              <a:defRPr sz="1200">
                <a:solidFill>
                  <a:schemeClr val="tx1">
                    <a:lumMod val="85000"/>
                    <a:lumOff val="15000"/>
                  </a:schemeClr>
                </a:solidFill>
                <a:latin typeface="微软雅黑" panose="020B0503020204020204" charset="-122"/>
                <a:ea typeface="微软雅黑" panose="020B0503020204020204" charset="-122"/>
              </a:defRPr>
            </a:lvl2pPr>
            <a:lvl3pPr>
              <a:defRPr sz="1200">
                <a:solidFill>
                  <a:schemeClr val="tx1">
                    <a:lumMod val="85000"/>
                    <a:lumOff val="15000"/>
                  </a:schemeClr>
                </a:solidFill>
                <a:latin typeface="微软雅黑" panose="020B0503020204020204" charset="-122"/>
                <a:ea typeface="微软雅黑" panose="020B0503020204020204" charset="-122"/>
              </a:defRPr>
            </a:lvl3pPr>
            <a:lvl4pPr>
              <a:defRPr sz="1200">
                <a:solidFill>
                  <a:schemeClr val="tx1">
                    <a:lumMod val="85000"/>
                    <a:lumOff val="15000"/>
                  </a:schemeClr>
                </a:solidFill>
                <a:latin typeface="微软雅黑" panose="020B0503020204020204" charset="-122"/>
                <a:ea typeface="微软雅黑" panose="020B0503020204020204" charset="-122"/>
              </a:defRPr>
            </a:lvl4pPr>
            <a:lvl5pPr>
              <a:defRPr sz="1200">
                <a:solidFill>
                  <a:schemeClr val="tx1">
                    <a:lumMod val="85000"/>
                    <a:lumOff val="15000"/>
                  </a:schemeClr>
                </a:solidFill>
                <a:latin typeface="微软雅黑" panose="020B0503020204020204" charset="-122"/>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1" y="952508"/>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1" y="952508"/>
            <a:ext cx="5283243"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1" y="1406525"/>
            <a:ext cx="5283243"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9" name="灯片编号占位符 8"/>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171" name="图片 12"/>
          <p:cNvPicPr>
            <a:picLocks noChangeAspect="1"/>
          </p:cNvPicPr>
          <p:nvPr>
            <p:custDataLst>
              <p:tags r:id="rId2"/>
            </p:custDataLst>
          </p:nvPr>
        </p:nvPicPr>
        <p:blipFill>
          <a:blip r:embed="rId3"/>
          <a:stretch>
            <a:fillRect/>
          </a:stretch>
        </p:blipFill>
        <p:spPr>
          <a:xfrm>
            <a:off x="0" y="0"/>
            <a:ext cx="4610100" cy="6858000"/>
          </a:xfrm>
          <a:prstGeom prst="rect">
            <a:avLst/>
          </a:prstGeom>
          <a:noFill/>
          <a:ln w="9525">
            <a:noFill/>
          </a:ln>
        </p:spPr>
      </p:pic>
      <p:sp>
        <p:nvSpPr>
          <p:cNvPr id="2" name="标题 1"/>
          <p:cNvSpPr>
            <a:spLocks noGrp="1"/>
          </p:cNvSpPr>
          <p:nvPr>
            <p:ph type="title"/>
          </p:nvPr>
        </p:nvSpPr>
        <p:spPr>
          <a:xfrm>
            <a:off x="4724400" y="443230"/>
            <a:ext cx="67977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4" name="灯片编号占位符 3"/>
          <p:cNvSpPr>
            <a:spLocks noGrp="1"/>
          </p:cNvSpPr>
          <p:nvPr>
            <p:ph type="sldNum" sz="quarter" idx="12"/>
            <p:custDataLst>
              <p:tags r:id="rId4"/>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931"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1" y="952508"/>
            <a:ext cx="5283243"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3" cy="538890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fontAlgn="auto"/>
            <a:r>
              <a:rPr sz="1050"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243" name="组合 12"/>
          <p:cNvGrpSpPr/>
          <p:nvPr/>
        </p:nvGrpSpPr>
        <p:grpSpPr>
          <a:xfrm>
            <a:off x="143933" y="0"/>
            <a:ext cx="11904133" cy="6851650"/>
            <a:chOff x="143698" y="0"/>
            <a:chExt cx="11904604" cy="6852125"/>
          </a:xfrm>
        </p:grpSpPr>
        <p:sp>
          <p:nvSpPr>
            <p:cNvPr id="14" name="矩形 13"/>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15" name="任意多边形: 形状 14"/>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16" name="任意多边形: 形状 15"/>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竖排标题 1"/>
          <p:cNvSpPr>
            <a:spLocks noGrp="1"/>
          </p:cNvSpPr>
          <p:nvPr>
            <p:ph type="title" orient="vert"/>
          </p:nvPr>
        </p:nvSpPr>
        <p:spPr>
          <a:xfrm>
            <a:off x="10571135" y="952508"/>
            <a:ext cx="950984" cy="5388907"/>
          </a:xfrm>
          <a:noFill/>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a:noFill/>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21"/>
            </p:custDataLst>
          </p:nvPr>
        </p:nvSpPr>
        <p:spPr>
          <a:xfrm>
            <a:off x="668867" y="442913"/>
            <a:ext cx="10854267" cy="442912"/>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668867" y="952500"/>
            <a:ext cx="10854267" cy="5389563"/>
          </a:xfrm>
          <a:prstGeom prst="rect">
            <a:avLst/>
          </a:prstGeom>
        </p:spPr>
        <p:txBody>
          <a:bodyPr vert="horz" lIns="101600" tIns="0" rIns="82550" bIns="0" rtlCol="0">
            <a:normAutofit/>
          </a:body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2"/>
            <p:custDataLst>
              <p:tags r:id="rId23"/>
            </p:custDataLst>
          </p:nvPr>
        </p:nvSpPr>
        <p:spPr>
          <a:xfrm>
            <a:off x="880533" y="6350000"/>
            <a:ext cx="2698751"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917" y="6350000"/>
            <a:ext cx="3958167"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50000"/>
            <a:ext cx="2700867"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565CE74E-AB26-4998-AD42-012C4C1AD076}" type="slidenum">
              <a:rPr lang="zh-CN" altLang="en-US" smtClean="0"/>
            </a:fld>
            <a:endParaRPr lang="zh-CN" altLang="en-US"/>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a:bodyPr>
          <a:p>
            <a:r>
              <a:rPr lang="en-US" altLang="zh-CN"/>
              <a:t>JQueryAJAX</a:t>
            </a:r>
            <a:endParaRPr lang="en-US" altLang="zh-CN"/>
          </a:p>
        </p:txBody>
      </p:sp>
      <p:sp>
        <p:nvSpPr>
          <p:cNvPr id="3" name="副标题 2"/>
          <p:cNvSpPr>
            <a:spLocks noGrp="1"/>
          </p:cNvSpPr>
          <p:nvPr>
            <p:ph type="subTitle" idx="1"/>
          </p:nvPr>
        </p:nvSpPr>
        <p:spPr/>
        <p:txBody>
          <a:bodyPr/>
          <a:p>
            <a:pPr algn="r"/>
            <a:r>
              <a:rPr lang="zh-CN" altLang="en-US"/>
              <a:t>崔剑</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lvl="0">
              <a:lnSpc>
                <a:spcPct val="70000"/>
              </a:lnSpc>
            </a:pPr>
            <a:r>
              <a:rPr lang="zh-CN" altLang="en-US"/>
              <a:t>jQuery $.post() 方法</a:t>
            </a:r>
            <a:endParaRPr lang="zh-CN" altLang="en-US"/>
          </a:p>
          <a:p>
            <a:pPr lvl="1">
              <a:lnSpc>
                <a:spcPct val="70000"/>
              </a:lnSpc>
            </a:pPr>
            <a:r>
              <a:rPr lang="zh-CN" altLang="en-US"/>
              <a:t>$.post() 方法通过 HTTP POST 请求向服务器提交数据。</a:t>
            </a:r>
            <a:endParaRPr lang="zh-CN" altLang="en-US"/>
          </a:p>
          <a:p>
            <a:pPr lvl="1">
              <a:lnSpc>
                <a:spcPct val="70000"/>
              </a:lnSpc>
            </a:pPr>
            <a:r>
              <a:rPr lang="zh-CN" altLang="en-US"/>
              <a:t>语法:</a:t>
            </a:r>
            <a:endParaRPr lang="zh-CN" altLang="en-US"/>
          </a:p>
          <a:p>
            <a:pPr lvl="2">
              <a:lnSpc>
                <a:spcPct val="70000"/>
              </a:lnSpc>
            </a:pPr>
            <a:r>
              <a:rPr lang="zh-CN" altLang="en-US"/>
              <a:t>$.post(URL,data,callback);</a:t>
            </a:r>
            <a:endParaRPr lang="zh-CN" altLang="en-US"/>
          </a:p>
          <a:p>
            <a:pPr lvl="2">
              <a:lnSpc>
                <a:spcPct val="70000"/>
              </a:lnSpc>
            </a:pPr>
            <a:r>
              <a:rPr lang="zh-CN" altLang="en-US"/>
              <a:t>必需的 URL 参数规定您希望请求的 URL。</a:t>
            </a:r>
            <a:endParaRPr lang="zh-CN" altLang="en-US"/>
          </a:p>
          <a:p>
            <a:pPr lvl="2">
              <a:lnSpc>
                <a:spcPct val="70000"/>
              </a:lnSpc>
            </a:pPr>
            <a:r>
              <a:rPr lang="zh-CN" altLang="en-US"/>
              <a:t>可选的 data 参数规定连同请求发送的数据。</a:t>
            </a:r>
            <a:endParaRPr lang="zh-CN" altLang="en-US"/>
          </a:p>
          <a:p>
            <a:pPr lvl="2">
              <a:lnSpc>
                <a:spcPct val="70000"/>
              </a:lnSpc>
            </a:pPr>
            <a:r>
              <a:rPr lang="zh-CN" altLang="en-US"/>
              <a:t>可选的 callback 参数是请求成功后所执行的函数名。</a:t>
            </a:r>
            <a:endParaRPr lang="zh-CN" altLang="en-US"/>
          </a:p>
          <a:p>
            <a:pPr lvl="2">
              <a:lnSpc>
                <a:spcPct val="70000"/>
              </a:lnSpc>
            </a:pPr>
            <a:r>
              <a:rPr lang="zh-CN" altLang="en-US"/>
              <a:t>下面的例子使用 $.post() 连同请求一起发送数据：</a:t>
            </a:r>
            <a:endParaRPr lang="zh-CN" altLang="en-US"/>
          </a:p>
          <a:p>
            <a:pPr marL="1143000" lvl="3" indent="0">
              <a:lnSpc>
                <a:spcPct val="70000"/>
              </a:lnSpc>
              <a:buNone/>
            </a:pPr>
            <a:r>
              <a:rPr lang="zh-CN" altLang="en-US"/>
              <a:t>$("button").click(function(){</a:t>
            </a:r>
            <a:endParaRPr lang="zh-CN" altLang="en-US"/>
          </a:p>
          <a:p>
            <a:pPr marL="1143000" lvl="3" indent="0">
              <a:lnSpc>
                <a:spcPct val="70000"/>
              </a:lnSpc>
              <a:buNone/>
            </a:pPr>
            <a:r>
              <a:rPr lang="zh-CN" altLang="en-US"/>
              <a:t>    $.post("</a:t>
            </a:r>
            <a:r>
              <a:rPr lang="en-US" altLang="zh-CN"/>
              <a:t>test</a:t>
            </a:r>
            <a:r>
              <a:rPr lang="zh-CN" altLang="en-US"/>
              <a:t>",</a:t>
            </a:r>
            <a:endParaRPr lang="zh-CN" altLang="en-US"/>
          </a:p>
          <a:p>
            <a:pPr marL="1143000" lvl="3" indent="0">
              <a:lnSpc>
                <a:spcPct val="70000"/>
              </a:lnSpc>
              <a:buNone/>
            </a:pPr>
            <a:r>
              <a:rPr lang="zh-CN" altLang="en-US"/>
              <a:t>    {</a:t>
            </a:r>
            <a:endParaRPr lang="zh-CN" altLang="en-US"/>
          </a:p>
          <a:p>
            <a:pPr marL="1143000" lvl="3" indent="0">
              <a:lnSpc>
                <a:spcPct val="70000"/>
              </a:lnSpc>
              <a:buNone/>
            </a:pPr>
            <a:r>
              <a:rPr lang="zh-CN" altLang="en-US"/>
              <a:t>        name:"九云教育",</a:t>
            </a:r>
            <a:endParaRPr lang="zh-CN" altLang="en-US"/>
          </a:p>
          <a:p>
            <a:pPr marL="1143000" lvl="3" indent="0">
              <a:lnSpc>
                <a:spcPct val="70000"/>
              </a:lnSpc>
              <a:buNone/>
            </a:pPr>
            <a:r>
              <a:rPr lang="zh-CN" altLang="en-US"/>
              <a:t>        url:"http://www.</a:t>
            </a:r>
            <a:r>
              <a:rPr lang="en-US" altLang="zh-CN"/>
              <a:t>jiuyun</a:t>
            </a:r>
            <a:r>
              <a:rPr lang="zh-CN" altLang="en-US"/>
              <a:t>.com"</a:t>
            </a:r>
            <a:endParaRPr lang="zh-CN" altLang="en-US"/>
          </a:p>
          <a:p>
            <a:pPr marL="1143000" lvl="3" indent="0">
              <a:lnSpc>
                <a:spcPct val="70000"/>
              </a:lnSpc>
              <a:buNone/>
            </a:pPr>
            <a:r>
              <a:rPr lang="zh-CN" altLang="en-US"/>
              <a:t>    },</a:t>
            </a:r>
            <a:endParaRPr lang="zh-CN" altLang="en-US"/>
          </a:p>
          <a:p>
            <a:pPr marL="1143000" lvl="3" indent="0">
              <a:lnSpc>
                <a:spcPct val="70000"/>
              </a:lnSpc>
              <a:buNone/>
            </a:pPr>
            <a:r>
              <a:rPr lang="zh-CN" altLang="en-US"/>
              <a:t>    function(data,status){</a:t>
            </a:r>
            <a:endParaRPr lang="zh-CN" altLang="en-US"/>
          </a:p>
          <a:p>
            <a:pPr marL="1143000" lvl="3" indent="0">
              <a:lnSpc>
                <a:spcPct val="70000"/>
              </a:lnSpc>
              <a:buNone/>
            </a:pPr>
            <a:r>
              <a:rPr lang="zh-CN" altLang="en-US"/>
              <a:t>        alert("数据: \n" + data + "\n状态: " + status);</a:t>
            </a:r>
            <a:endParaRPr lang="zh-CN" altLang="en-US"/>
          </a:p>
          <a:p>
            <a:pPr marL="1143000" lvl="3" indent="0">
              <a:lnSpc>
                <a:spcPct val="70000"/>
              </a:lnSpc>
              <a:buNone/>
            </a:pPr>
            <a:r>
              <a:rPr lang="zh-CN" altLang="en-US"/>
              <a:t>    });</a:t>
            </a:r>
            <a:endParaRPr lang="zh-CN" altLang="en-US"/>
          </a:p>
          <a:p>
            <a:pPr marL="1143000" lvl="3" indent="0">
              <a:lnSpc>
                <a:spcPct val="70000"/>
              </a:lnSpc>
              <a:buNone/>
            </a:pPr>
            <a:r>
              <a:rPr lang="zh-CN" altLang="en-US"/>
              <a:t>});</a:t>
            </a:r>
            <a:endParaRPr lang="zh-CN" altLang="en-US"/>
          </a:p>
          <a:p>
            <a:pPr lvl="2">
              <a:lnSpc>
                <a:spcPct val="70000"/>
              </a:lnSpc>
            </a:pPr>
            <a:r>
              <a:rPr lang="zh-CN" altLang="en-US"/>
              <a:t>$.post() 的第一个参数是我们希望请求的 URL ("</a:t>
            </a:r>
            <a:r>
              <a:rPr lang="en-US" altLang="zh-CN"/>
              <a:t>test</a:t>
            </a:r>
            <a:r>
              <a:rPr lang="zh-CN" altLang="en-US"/>
              <a:t>")。</a:t>
            </a:r>
            <a:endParaRPr lang="zh-CN" altLang="en-US"/>
          </a:p>
          <a:p>
            <a:pPr lvl="2">
              <a:lnSpc>
                <a:spcPct val="70000"/>
              </a:lnSpc>
            </a:pPr>
            <a:r>
              <a:rPr lang="zh-CN" altLang="en-US"/>
              <a:t>然后我们连同请求（name 和 url）一起发送数据。</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JQuery ajax()</a:t>
            </a:r>
            <a:r>
              <a:t>方法</a:t>
            </a:r>
          </a:p>
        </p:txBody>
      </p:sp>
      <p:sp>
        <p:nvSpPr>
          <p:cNvPr id="3" name="内容占位符 2"/>
          <p:cNvSpPr>
            <a:spLocks noGrp="1"/>
          </p:cNvSpPr>
          <p:nvPr>
            <p:ph idx="1"/>
          </p:nvPr>
        </p:nvSpPr>
        <p:spPr/>
        <p:txBody>
          <a:bodyPr/>
          <a:p>
            <a:r>
              <a:rPr lang="en-US" altLang="zh-CN"/>
              <a:t>ajax()</a:t>
            </a:r>
            <a:r>
              <a:t>方法</a:t>
            </a:r>
          </a:p>
          <a:p>
            <a:pPr marL="342900" lvl="1" indent="0">
              <a:buNone/>
            </a:pPr>
            <a:r>
              <a:t>$.ajax({          </a:t>
            </a:r>
          </a:p>
          <a:p>
            <a:pPr marL="342900" lvl="1" indent="0">
              <a:buNone/>
            </a:pPr>
            <a:r>
              <a:t>         url:"发送请求（提交或读取数据）的地址", </a:t>
            </a:r>
          </a:p>
          <a:p>
            <a:pPr marL="342900" lvl="1" indent="0">
              <a:buNone/>
            </a:pPr>
            <a:r>
              <a:t>         dataType:"预期服务器返回数据的类型",  </a:t>
            </a:r>
          </a:p>
          <a:p>
            <a:pPr marL="342900" lvl="1" indent="0">
              <a:buNone/>
            </a:pPr>
            <a:r>
              <a:t>         type:"请求方式", </a:t>
            </a:r>
          </a:p>
          <a:p>
            <a:pPr marL="342900" lvl="1" indent="0">
              <a:buNone/>
            </a:pPr>
            <a:r>
              <a:t>         async:"true/false",</a:t>
            </a:r>
          </a:p>
          <a:p>
            <a:pPr marL="342900" lvl="1" indent="0">
              <a:buNone/>
            </a:pPr>
            <a:r>
              <a:t>         data:{发送到/读取后台（服务器）的数据},</a:t>
            </a:r>
          </a:p>
          <a:p>
            <a:pPr marL="342900" lvl="1" indent="0">
              <a:buNone/>
            </a:pPr>
            <a:r>
              <a:t>         success:function(data){请求成功时执行},      </a:t>
            </a:r>
          </a:p>
          <a:p>
            <a:pPr marL="342900" lvl="1" indent="0">
              <a:buNone/>
            </a:pPr>
            <a:r>
              <a:t>         error:function(){请求失败时执行}</a:t>
            </a:r>
          </a:p>
          <a:p>
            <a:pPr marL="342900" lvl="1" indent="0">
              <a:buNone/>
            </a:pPr>
            <a:r>
              <a:t>});</a:t>
            </a:r>
          </a:p>
          <a:p>
            <a:pPr marL="342900" lvl="1" indent="0">
              <a:buNone/>
            </a:pPr>
            <a:endParaRPr>
              <a:sym typeface="+mn-ea"/>
            </a:endParaRPr>
          </a:p>
          <a:p>
            <a:pPr marL="342900" lvl="1" indent="0">
              <a:buNone/>
            </a:pPr>
            <a:r>
              <a:rPr>
                <a:sym typeface="+mn-ea"/>
              </a:rPr>
              <a:t>注：（这些参数均为选填，如果不设置，按默认值处理）</a:t>
            </a:r>
            <a:endParaRPr lang="zh-CN" altLang="en-US"/>
          </a:p>
          <a:p>
            <a:pPr marL="342900" lvl="1" indent="0">
              <a:buNone/>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a:lnSpc>
                <a:spcPct val="120000"/>
              </a:lnSpc>
            </a:pPr>
            <a:r>
              <a:rPr lang="zh-CN" altLang="en-US"/>
              <a:t>&lt;1&gt; url 默认为当前页地址</a:t>
            </a:r>
            <a:endParaRPr lang="zh-CN" altLang="en-US"/>
          </a:p>
          <a:p>
            <a:pPr>
              <a:lnSpc>
                <a:spcPct val="120000"/>
              </a:lnSpc>
            </a:pPr>
            <a:r>
              <a:rPr lang="zh-CN" altLang="en-US"/>
              <a:t>&lt;2&gt; dataType 可用类型：</a:t>
            </a:r>
            <a:endParaRPr lang="zh-CN" altLang="en-US"/>
          </a:p>
          <a:p>
            <a:pPr>
              <a:lnSpc>
                <a:spcPct val="120000"/>
              </a:lnSpc>
            </a:pPr>
            <a:r>
              <a:rPr lang="zh-CN" altLang="en-US"/>
              <a:t>（如果不指定，JQuery将自动根据http包mime信息返回responseXML或responseText，并作为回调函数参数传递）</a:t>
            </a:r>
            <a:endParaRPr lang="zh-CN" altLang="en-US"/>
          </a:p>
          <a:p>
            <a:pPr lvl="1">
              <a:lnSpc>
                <a:spcPct val="120000"/>
              </a:lnSpc>
            </a:pPr>
            <a:r>
              <a:rPr lang="zh-CN" altLang="en-US"/>
              <a:t>xml：返回XML文档，可用JQuery处理。</a:t>
            </a:r>
            <a:endParaRPr lang="zh-CN" altLang="en-US"/>
          </a:p>
          <a:p>
            <a:pPr lvl="1">
              <a:lnSpc>
                <a:spcPct val="120000"/>
              </a:lnSpc>
            </a:pPr>
            <a:r>
              <a:rPr lang="zh-CN" altLang="en-US"/>
              <a:t>html：返回纯文本HTML信息。</a:t>
            </a:r>
            <a:endParaRPr lang="zh-CN" altLang="en-US"/>
          </a:p>
          <a:p>
            <a:pPr lvl="1">
              <a:lnSpc>
                <a:spcPct val="120000"/>
              </a:lnSpc>
            </a:pPr>
            <a:r>
              <a:rPr lang="zh-CN" altLang="en-US"/>
              <a:t>script：返回纯文本JavaScript代码。</a:t>
            </a:r>
            <a:endParaRPr lang="zh-CN" altLang="en-US"/>
          </a:p>
          <a:p>
            <a:pPr lvl="1">
              <a:lnSpc>
                <a:spcPct val="120000"/>
              </a:lnSpc>
            </a:pPr>
            <a:r>
              <a:rPr lang="zh-CN" altLang="en-US"/>
              <a:t>json：返回json数据。</a:t>
            </a:r>
            <a:endParaRPr lang="zh-CN" altLang="en-US"/>
          </a:p>
          <a:p>
            <a:pPr lvl="1">
              <a:lnSpc>
                <a:spcPct val="120000"/>
              </a:lnSpc>
            </a:pPr>
            <a:r>
              <a:rPr lang="zh-CN" altLang="en-US"/>
              <a:t>jsonp：(JSON with Padding) 是 json 的一种"使用模式"，可以让网页从别的域名（网站）那获取资料，即跨域读取数据。</a:t>
            </a:r>
            <a:endParaRPr lang="zh-CN" altLang="en-US"/>
          </a:p>
          <a:p>
            <a:pPr lvl="1">
              <a:lnSpc>
                <a:spcPct val="120000"/>
              </a:lnSpc>
            </a:pPr>
            <a:r>
              <a:rPr lang="zh-CN" altLang="en-US"/>
              <a:t>text：返回纯文本字符串。</a:t>
            </a:r>
            <a:endParaRPr lang="zh-CN" altLang="en-US"/>
          </a:p>
          <a:p>
            <a:pPr>
              <a:lnSpc>
                <a:spcPct val="120000"/>
              </a:lnSpc>
            </a:pPr>
            <a:r>
              <a:rPr lang="zh-CN" altLang="en-US"/>
              <a:t>&lt;3&gt; type 可用类型主要为post和get两种（默认为get）</a:t>
            </a:r>
            <a:endParaRPr lang="zh-CN" altLang="en-US"/>
          </a:p>
          <a:p>
            <a:pPr lvl="1">
              <a:lnSpc>
                <a:spcPct val="120000"/>
              </a:lnSpc>
            </a:pPr>
            <a:r>
              <a:rPr lang="zh-CN" altLang="en-US"/>
              <a:t>get：从指定的资源请求数据（从服务器读取数据）</a:t>
            </a:r>
            <a:endParaRPr lang="zh-CN" altLang="en-US"/>
          </a:p>
          <a:p>
            <a:pPr lvl="1">
              <a:lnSpc>
                <a:spcPct val="120000"/>
              </a:lnSpc>
            </a:pPr>
            <a:r>
              <a:rPr lang="zh-CN" altLang="en-US"/>
              <a:t>post：向指定的资源提交要被处理的数据（向服务器提交数据）</a:t>
            </a:r>
            <a:endParaRPr lang="zh-CN" altLang="en-US"/>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sz="1800">
                <a:sym typeface="+mn-ea"/>
              </a:rPr>
              <a:t>&lt;4&gt; async 异步方式，默认为true，即异步方式。当设置为false时，为同步方式。</a:t>
            </a:r>
            <a:endParaRPr lang="zh-CN" altLang="en-US" sz="1800"/>
          </a:p>
          <a:p>
            <a:pPr lvl="1"/>
            <a:r>
              <a:rPr sz="1800">
                <a:sym typeface="+mn-ea"/>
              </a:rPr>
              <a:t>异步方式：ajax执行后，会继续执行ajax后面的脚本，直到服务器端返回数据后，触发ajax里的success方法，这时候执行的是两个线程。</a:t>
            </a:r>
            <a:endParaRPr lang="zh-CN" altLang="en-US" sz="1800"/>
          </a:p>
          <a:p>
            <a:pPr lvl="1"/>
            <a:r>
              <a:rPr sz="1800">
                <a:sym typeface="+mn-ea"/>
              </a:rPr>
              <a:t>同步方式：在没有返回值之前，同步请求将锁住浏览器，用户其它操作必须等待请求完成才可以执行。</a:t>
            </a:r>
            <a:endParaRPr lang="zh-CN" altLang="en-US" sz="1800"/>
          </a:p>
          <a:p>
            <a:r>
              <a:rPr sz="1800">
                <a:sym typeface="+mn-ea"/>
              </a:rPr>
              <a:t>&lt;5&gt; data 请求的数据，{ }中可以填入多项数据。如果不填（一般为get请求），则读取对应地址的全部数据，此时可以在console中通过console.log(res)显示数据情况。</a:t>
            </a:r>
            <a:endParaRPr lang="zh-CN" altLang="en-US" sz="1800"/>
          </a:p>
          <a:p>
            <a:r>
              <a:rPr sz="1800">
                <a:sym typeface="+mn-ea"/>
              </a:rPr>
              <a:t>&lt;6&gt; success 和 error 两个函数 一般需要设置，方便确定请求是否成功，以及请求成功后的提示或是对数据的处理和显示。</a:t>
            </a:r>
            <a:endParaRPr lang="zh-CN" altLang="en-US" sz="1800"/>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案例</a:t>
            </a:r>
            <a:endParaRPr lang="zh-CN" altLang="en-US"/>
          </a:p>
        </p:txBody>
      </p:sp>
      <p:sp>
        <p:nvSpPr>
          <p:cNvPr id="3" name="内容占位符 2"/>
          <p:cNvSpPr>
            <a:spLocks noGrp="1"/>
          </p:cNvSpPr>
          <p:nvPr>
            <p:ph idx="1"/>
          </p:nvPr>
        </p:nvSpPr>
        <p:spPr/>
        <p:txBody>
          <a:bodyPr/>
          <a:p>
            <a:r>
              <a:rPr lang="zh-CN" altLang="en-US"/>
              <a:t>输入地名，获取该地名的经纬度</a:t>
            </a:r>
            <a:endParaRPr lang="zh-CN" altLang="en-US"/>
          </a:p>
          <a:p>
            <a:pPr lvl="1"/>
            <a:r>
              <a:rPr lang="zh-CN" altLang="en-US"/>
              <a:t>url=“https://restapi.amap.com/v3/geocode/geo”</a:t>
            </a:r>
            <a:endParaRPr lang="zh-CN" altLang="en-US"/>
          </a:p>
          <a:p>
            <a:pPr lvl="1"/>
            <a:r>
              <a:rPr lang="zh-CN" altLang="en-US"/>
              <a:t> key:“7486e10d3ca83a934438176cf941df0c”</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jQuery - noConflict() 方法</a:t>
            </a:r>
            <a:endParaRPr lang="zh-CN" altLang="en-US"/>
          </a:p>
        </p:txBody>
      </p:sp>
      <p:sp>
        <p:nvSpPr>
          <p:cNvPr id="3" name="内容占位符 2"/>
          <p:cNvSpPr>
            <a:spLocks noGrp="1"/>
          </p:cNvSpPr>
          <p:nvPr>
            <p:ph idx="1"/>
          </p:nvPr>
        </p:nvSpPr>
        <p:spPr/>
        <p:txBody>
          <a:bodyPr/>
          <a:p>
            <a:r>
              <a:rPr lang="zh-CN" altLang="en-US"/>
              <a:t>noConflict() 方法会释放对 $ 标识符的控制，这样其他脚本就可以使用它了。</a:t>
            </a:r>
            <a:endParaRPr lang="zh-CN" altLang="en-US"/>
          </a:p>
          <a:p>
            <a:r>
              <a:rPr lang="zh-CN" altLang="en-US"/>
              <a:t>当然，您仍然可以通过全名替代简写的方式来使用 jQuery：</a:t>
            </a:r>
            <a:endParaRPr lang="zh-CN" altLang="en-US"/>
          </a:p>
          <a:p>
            <a:r>
              <a:rPr lang="zh-CN" altLang="en-US"/>
              <a:t>实例</a:t>
            </a:r>
            <a:endParaRPr lang="zh-CN" altLang="en-US"/>
          </a:p>
          <a:p>
            <a:pPr marL="342900" lvl="1" indent="0">
              <a:buNone/>
            </a:pPr>
            <a:r>
              <a:rPr>
                <a:sym typeface="+mn-ea"/>
              </a:rPr>
              <a:t>$.noConflict();</a:t>
            </a:r>
            <a:endParaRPr lang="zh-CN" altLang="en-US"/>
          </a:p>
          <a:p>
            <a:pPr marL="342900" lvl="1" indent="0">
              <a:buNone/>
            </a:pPr>
            <a:r>
              <a:rPr>
                <a:sym typeface="+mn-ea"/>
              </a:rPr>
              <a:t>jQuery(document).ready(function(){</a:t>
            </a:r>
            <a:endParaRPr lang="zh-CN" altLang="en-US"/>
          </a:p>
          <a:p>
            <a:pPr marL="342900" lvl="1" indent="0">
              <a:buNone/>
            </a:pPr>
            <a:r>
              <a:rPr>
                <a:sym typeface="+mn-ea"/>
              </a:rPr>
              <a:t>  jQuery("button").click(function(){</a:t>
            </a:r>
            <a:endParaRPr lang="zh-CN" altLang="en-US"/>
          </a:p>
          <a:p>
            <a:pPr marL="342900" lvl="1" indent="0">
              <a:buNone/>
            </a:pPr>
            <a:r>
              <a:rPr>
                <a:sym typeface="+mn-ea"/>
              </a:rPr>
              <a:t>    jQuery("p").text("jQuery 仍然在工作!");</a:t>
            </a:r>
            <a:endParaRPr lang="zh-CN" altLang="en-US"/>
          </a:p>
          <a:p>
            <a:pPr marL="342900" lvl="1" indent="0">
              <a:buNone/>
            </a:pPr>
            <a:r>
              <a:rPr>
                <a:sym typeface="+mn-ea"/>
              </a:rPr>
              <a:t>  });</a:t>
            </a:r>
            <a:endParaRPr lang="zh-CN" altLang="en-US"/>
          </a:p>
          <a:p>
            <a:pPr marL="342900" lvl="1" indent="0">
              <a:buNone/>
            </a:pPr>
            <a:r>
              <a:rPr>
                <a:sym typeface="+mn-ea"/>
              </a:rPr>
              <a:t>});</a:t>
            </a:r>
            <a:endParaRPr lang="zh-CN" altLang="en-US"/>
          </a:p>
          <a:p>
            <a:pPr marL="342900" lvl="1" indent="0">
              <a:buNone/>
            </a:pP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1400"/>
              <a:t>也可以创建自己的简写。noConflict() 可返回对 jQuery 的引用，您可以把它存入变量，以供稍后使用。请看这个例子：</a:t>
            </a:r>
            <a:endParaRPr lang="zh-CN" altLang="en-US" sz="1400"/>
          </a:p>
          <a:p>
            <a:pPr marL="342900" lvl="1" indent="0">
              <a:buNone/>
            </a:pPr>
            <a:r>
              <a:rPr>
                <a:sym typeface="+mn-ea"/>
              </a:rPr>
              <a:t>var jq = $.noConflict();</a:t>
            </a:r>
            <a:endParaRPr lang="zh-CN" altLang="en-US"/>
          </a:p>
          <a:p>
            <a:pPr marL="342900" lvl="1" indent="0">
              <a:buNone/>
            </a:pPr>
            <a:r>
              <a:rPr>
                <a:sym typeface="+mn-ea"/>
              </a:rPr>
              <a:t>jq(document).ready(function(){</a:t>
            </a:r>
            <a:endParaRPr lang="zh-CN" altLang="en-US"/>
          </a:p>
          <a:p>
            <a:pPr marL="342900" lvl="1" indent="0">
              <a:buNone/>
            </a:pPr>
            <a:r>
              <a:rPr>
                <a:sym typeface="+mn-ea"/>
              </a:rPr>
              <a:t>  jq("button").click(function(){</a:t>
            </a:r>
            <a:endParaRPr lang="zh-CN" altLang="en-US"/>
          </a:p>
          <a:p>
            <a:pPr marL="342900" lvl="1" indent="0">
              <a:buNone/>
            </a:pPr>
            <a:r>
              <a:rPr>
                <a:sym typeface="+mn-ea"/>
              </a:rPr>
              <a:t>    jq("p").text("jQuery 仍然在工作!");</a:t>
            </a:r>
            <a:endParaRPr lang="zh-CN" altLang="en-US"/>
          </a:p>
          <a:p>
            <a:pPr marL="342900" lvl="1" indent="0">
              <a:buNone/>
            </a:pPr>
            <a:r>
              <a:rPr>
                <a:sym typeface="+mn-ea"/>
              </a:rPr>
              <a:t>  });</a:t>
            </a:r>
            <a:endParaRPr lang="zh-CN" altLang="en-US"/>
          </a:p>
          <a:p>
            <a:pPr marL="342900" lvl="1" indent="0">
              <a:buNone/>
            </a:pPr>
            <a:r>
              <a:rPr>
                <a:sym typeface="+mn-ea"/>
              </a:rPr>
              <a:t>});</a:t>
            </a:r>
            <a:endParaRPr lang="zh-CN" altLang="en-US"/>
          </a:p>
          <a:p>
            <a:pPr lvl="0"/>
            <a:r>
              <a:rPr lang="zh-CN" altLang="en-US" sz="1400"/>
              <a:t>如果你的 jQuery 代码块使用 $ 简写，并且您不愿意改变这个快捷方式，那么您可以把 $ 符号作为变量传递给 ready 方法。这样就可以在函数内使用 $ 符号了 - 而在函数外，依旧不得不使用 "jQuery"：</a:t>
            </a:r>
            <a:endParaRPr lang="zh-CN" altLang="en-US" sz="1400"/>
          </a:p>
          <a:p>
            <a:pPr marL="342900" lvl="1" indent="0">
              <a:buNone/>
            </a:pPr>
            <a:r>
              <a:rPr lang="zh-CN" altLang="en-US" sz="1085"/>
              <a:t>$.noConflict();</a:t>
            </a:r>
            <a:endParaRPr lang="zh-CN" altLang="en-US" sz="1085"/>
          </a:p>
          <a:p>
            <a:pPr marL="342900" lvl="1" indent="0">
              <a:buNone/>
            </a:pPr>
            <a:r>
              <a:rPr lang="zh-CN" altLang="en-US" sz="1085"/>
              <a:t>jQuery(document).ready(function($){</a:t>
            </a:r>
            <a:endParaRPr lang="zh-CN" altLang="en-US" sz="1085"/>
          </a:p>
          <a:p>
            <a:pPr marL="342900" lvl="1" indent="0">
              <a:buNone/>
            </a:pPr>
            <a:r>
              <a:rPr lang="zh-CN" altLang="en-US" sz="1085"/>
              <a:t>  $("button").click(function(){</a:t>
            </a:r>
            <a:endParaRPr lang="zh-CN" altLang="en-US" sz="1085"/>
          </a:p>
          <a:p>
            <a:pPr marL="342900" lvl="1" indent="0">
              <a:buNone/>
            </a:pPr>
            <a:r>
              <a:rPr lang="zh-CN" altLang="en-US" sz="1085"/>
              <a:t>    $("p").text("jQuery 仍然在工作!");</a:t>
            </a:r>
            <a:endParaRPr lang="zh-CN" altLang="en-US" sz="1085"/>
          </a:p>
          <a:p>
            <a:pPr marL="342900" lvl="1" indent="0">
              <a:buNone/>
            </a:pPr>
            <a:r>
              <a:rPr lang="zh-CN" altLang="en-US" sz="1085"/>
              <a:t>  });</a:t>
            </a:r>
            <a:endParaRPr lang="zh-CN" altLang="en-US" sz="1085"/>
          </a:p>
          <a:p>
            <a:pPr marL="342900" lvl="1" indent="0">
              <a:buNone/>
            </a:pPr>
            <a:r>
              <a:rPr lang="zh-CN" altLang="en-US" sz="1085"/>
              <a:t>});</a:t>
            </a:r>
            <a:endParaRPr lang="zh-CN" altLang="en-US" sz="1085"/>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主要内容</a:t>
            </a:r>
            <a:endParaRPr lang="zh-CN" altLang="en-US"/>
          </a:p>
        </p:txBody>
      </p:sp>
      <p:sp>
        <p:nvSpPr>
          <p:cNvPr id="3" name="内容占位符 2"/>
          <p:cNvSpPr>
            <a:spLocks noGrp="1"/>
          </p:cNvSpPr>
          <p:nvPr>
            <p:ph idx="1"/>
          </p:nvPr>
        </p:nvSpPr>
        <p:spPr/>
        <p:txBody>
          <a:bodyPr/>
          <a:p>
            <a:r>
              <a:rPr lang="en-US" altLang="zh-CN"/>
              <a:t>AJAX</a:t>
            </a:r>
            <a:r>
              <a:t>简介</a:t>
            </a:r>
            <a:endParaRPr lang="en-US" altLang="zh-CN"/>
          </a:p>
          <a:p>
            <a:r>
              <a:rPr lang="en-US" altLang="zh-CN"/>
              <a:t>JQuery AJAX</a:t>
            </a:r>
            <a:r>
              <a:t>简介</a:t>
            </a:r>
            <a:endParaRPr lang="en-US" altLang="zh-CN"/>
          </a:p>
          <a:p>
            <a:r>
              <a:rPr lang="en-US" altLang="zh-CN"/>
              <a:t>load()</a:t>
            </a:r>
            <a:r>
              <a:t>方法</a:t>
            </a:r>
          </a:p>
          <a:p>
            <a:r>
              <a:rPr lang="en-US" altLang="zh-CN"/>
              <a:t>get()&amp;post()</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AJAX</a:t>
            </a:r>
            <a:r>
              <a:t>简介</a:t>
            </a:r>
          </a:p>
        </p:txBody>
      </p:sp>
      <p:sp>
        <p:nvSpPr>
          <p:cNvPr id="3" name="内容占位符 2"/>
          <p:cNvSpPr>
            <a:spLocks noGrp="1"/>
          </p:cNvSpPr>
          <p:nvPr>
            <p:ph idx="1"/>
          </p:nvPr>
        </p:nvSpPr>
        <p:spPr/>
        <p:txBody>
          <a:bodyPr/>
          <a:p>
            <a:r>
              <a:rPr lang="zh-CN" altLang="en-US"/>
              <a:t>Ajax 即“Asynchronous Javascript And XML”（异步 JavaScript 和 XML），是指一种创建交互式、快速动态网页应用的网页开发技术，无需重新加载整个网页的情况下，能够更新部分网页的技术。</a:t>
            </a:r>
            <a:endParaRPr lang="zh-CN" altLang="en-US"/>
          </a:p>
          <a:p>
            <a:r>
              <a:rPr lang="zh-CN" altLang="en-US"/>
              <a:t>通过在后台与服务器进行少量数据交换，Ajax 可以使网页实现异步更新。这意味着可以在不重新加载整个网页的情况下，对网页的某部分进行更新。</a:t>
            </a:r>
            <a:endParaRPr lang="zh-CN" altLang="en-US"/>
          </a:p>
          <a:p>
            <a:r>
              <a:rPr lang="zh-CN" altLang="en-US"/>
              <a:t>Ajax 不是一种新的编程语言，而是一种用于创建更好更快以及交互性更强的Web应用程序的技术。</a:t>
            </a:r>
            <a:endParaRPr lang="zh-CN" altLang="en-US"/>
          </a:p>
          <a:p>
            <a:r>
              <a:rPr lang="zh-CN" altLang="en-US"/>
              <a:t>使用 JavaScript 向服务器提出请求并处理响应而不阻塞用户核心对象XMLHttpRequest。通过这个对象，您的 JavaScript 可在不重载页面的情况与 Web 服务器交换数据，即在不需要刷新页面的情况下，就可以产生局部刷新的效果。</a:t>
            </a:r>
            <a:endParaRPr lang="zh-CN" altLang="en-US"/>
          </a:p>
          <a:p>
            <a:r>
              <a:rPr lang="zh-CN" altLang="en-US"/>
              <a:t>Ajax 在浏览器与 Web 服务器之间使用异步数据传输（HTTP 请求），这样就可使网页从服务器请求少量的信息，而不是整个页面。</a:t>
            </a:r>
            <a:endParaRPr lang="zh-CN" altLang="en-US"/>
          </a:p>
          <a:p>
            <a:r>
              <a:rPr lang="zh-CN" altLang="en-US"/>
              <a:t>Ajax可使因特网应用程序更小、更快，更友好。</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AJAX</a:t>
            </a:r>
            <a:r>
              <a:t>优缺点</a:t>
            </a:r>
          </a:p>
        </p:txBody>
      </p:sp>
      <p:sp>
        <p:nvSpPr>
          <p:cNvPr id="3" name="内容占位符 2"/>
          <p:cNvSpPr>
            <a:spLocks noGrp="1"/>
          </p:cNvSpPr>
          <p:nvPr>
            <p:ph idx="1"/>
          </p:nvPr>
        </p:nvSpPr>
        <p:spPr/>
        <p:txBody>
          <a:bodyPr/>
          <a:p>
            <a:pPr lvl="0"/>
            <a:r>
              <a:rPr lang="zh-CN" altLang="en-US"/>
              <a:t>Ajax的最大优点，就是能在不更新整个页面的前提下维护数据。这使得Web应用程序更为迅捷地回应用户动作，并避免了在网络上发送那些没有改变的信息。</a:t>
            </a:r>
            <a:endParaRPr lang="zh-CN" altLang="en-US"/>
          </a:p>
          <a:p>
            <a:pPr lvl="0"/>
            <a:r>
              <a:rPr lang="zh-CN" altLang="en-US"/>
              <a:t>对应用Ajax最主要的批评就是，它可能破坏浏览器的后退与加入收藏书签功能。在动态更新页面的情况下，用户无法回到前一个页面状态，这是因为浏览器仅能记下历史记录中的静态页面。一个被完整读入的页面与一个已经被动态修改过的页面之间的可能差别非常微妙；用户通常都希望单击后退按钮，就能够取消他们的前一次操作，但是在Ajax应用程序中，却无法这样做。</a:t>
            </a:r>
            <a:endParaRPr lang="zh-CN" altLang="en-US"/>
          </a:p>
          <a:p>
            <a:pPr lvl="0"/>
            <a:r>
              <a:rPr lang="zh-CN" altLang="en-US"/>
              <a:t>进行Ajax开发时，网络延迟——即用户发出请求到服务器发出响应之间的间隔——需要慎重考虑。如果不给予用户明确的回应，没有恰当的预读数据，或者对XMLHttpRequest的不恰当处理，都会使用户感到厌烦。通常的解决方案是，使用一个可视化的组件来告诉用户系统正在进行后台操作并且正在读取数据和内容。</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原理图</a:t>
            </a:r>
            <a:endParaRPr lang="zh-CN" altLang="en-US"/>
          </a:p>
        </p:txBody>
      </p:sp>
      <p:pic>
        <p:nvPicPr>
          <p:cNvPr id="4" name="内容占位符 3"/>
          <p:cNvPicPr>
            <a:picLocks noChangeAspect="1"/>
          </p:cNvPicPr>
          <p:nvPr>
            <p:ph idx="1"/>
          </p:nvPr>
        </p:nvPicPr>
        <p:blipFill>
          <a:blip r:embed="rId1"/>
          <a:stretch>
            <a:fillRect/>
          </a:stretch>
        </p:blipFill>
        <p:spPr>
          <a:xfrm>
            <a:off x="2446655" y="1103630"/>
            <a:ext cx="7298690" cy="50914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JQuery AJAX</a:t>
            </a:r>
            <a:endParaRPr lang="en-US" altLang="zh-CN"/>
          </a:p>
        </p:txBody>
      </p:sp>
      <p:sp>
        <p:nvSpPr>
          <p:cNvPr id="3" name="内容占位符 2"/>
          <p:cNvSpPr>
            <a:spLocks noGrp="1"/>
          </p:cNvSpPr>
          <p:nvPr>
            <p:ph idx="1"/>
          </p:nvPr>
        </p:nvSpPr>
        <p:spPr/>
        <p:txBody>
          <a:bodyPr/>
          <a:p>
            <a:r>
              <a:rPr lang="zh-CN" altLang="en-US"/>
              <a:t>jQuery 提供多个与 AJAX 有关的方法。</a:t>
            </a:r>
            <a:endParaRPr lang="zh-CN" altLang="en-US"/>
          </a:p>
          <a:p>
            <a:r>
              <a:rPr lang="zh-CN" altLang="en-US"/>
              <a:t>通过 jQuery AJAX 方法，您能够使用 HTTP Get 和 HTTP Post 从远程服务器上请求文本、HTML、XML 或 JSON - 同时您能够把这些外部数据直接载入网页的被选元素中。</a:t>
            </a:r>
            <a:endParaRPr lang="zh-CN" altLang="en-US"/>
          </a:p>
          <a:p>
            <a:r>
              <a:rPr lang="zh-CN" altLang="en-US"/>
              <a:t>编写常规的 AJAX 代码并不容易，因为不同的浏览器对 AJAX 的实现并不相同。这意味着您必须编写额外的代码对浏览器进行测试。不过，jQuery 团队为我们解决了这个难题，我们只需要一行简单的代码，就可以实现 AJAX 功能。</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jQuery - AJAX load() 方法</a:t>
            </a:r>
            <a:endParaRPr lang="zh-CN" altLang="en-US"/>
          </a:p>
        </p:txBody>
      </p:sp>
      <p:sp>
        <p:nvSpPr>
          <p:cNvPr id="3" name="内容占位符 2"/>
          <p:cNvSpPr>
            <a:spLocks noGrp="1"/>
          </p:cNvSpPr>
          <p:nvPr>
            <p:ph idx="1"/>
          </p:nvPr>
        </p:nvSpPr>
        <p:spPr/>
        <p:txBody>
          <a:bodyPr/>
          <a:p>
            <a:r>
              <a:rPr lang="zh-CN" altLang="en-US"/>
              <a:t>jQuery load() 方法是简单但强大的 AJAX 方法。</a:t>
            </a:r>
            <a:endParaRPr lang="zh-CN" altLang="en-US"/>
          </a:p>
          <a:p>
            <a:pPr lvl="1"/>
            <a:r>
              <a:rPr lang="zh-CN" altLang="en-US"/>
              <a:t>load() 方法从服务器加载数据，并把返回的数据放入被选元素中。</a:t>
            </a:r>
            <a:endParaRPr lang="zh-CN" altLang="en-US"/>
          </a:p>
          <a:p>
            <a:pPr lvl="1"/>
            <a:r>
              <a:rPr lang="zh-CN" altLang="en-US"/>
              <a:t>语法:</a:t>
            </a:r>
            <a:endParaRPr lang="zh-CN" altLang="en-US"/>
          </a:p>
          <a:p>
            <a:pPr lvl="2"/>
            <a:r>
              <a:rPr lang="zh-CN" altLang="en-US"/>
              <a:t>$(selector).load(URL,data,callback);</a:t>
            </a:r>
            <a:endParaRPr lang="zh-CN" altLang="en-US"/>
          </a:p>
          <a:p>
            <a:pPr lvl="2"/>
            <a:r>
              <a:rPr lang="zh-CN" altLang="en-US"/>
              <a:t>必需的 URL 参数规定您希望加载的 URL。</a:t>
            </a:r>
            <a:endParaRPr lang="zh-CN" altLang="en-US"/>
          </a:p>
          <a:p>
            <a:pPr lvl="2"/>
            <a:r>
              <a:rPr lang="zh-CN" altLang="en-US"/>
              <a:t>可选的 data 参数规定与请求一同发送的查询字符串键/值对集合。</a:t>
            </a:r>
            <a:endParaRPr lang="zh-CN" altLang="en-US"/>
          </a:p>
          <a:p>
            <a:pPr lvl="2"/>
            <a:r>
              <a:rPr lang="zh-CN" altLang="en-US"/>
              <a:t>可选的 callback 参数是 load() 方法完成后所执行的函数名称。</a:t>
            </a:r>
            <a:endParaRPr lang="zh-CN" altLang="en-US"/>
          </a:p>
          <a:p>
            <a:pPr lvl="1"/>
            <a:r>
              <a:rPr lang="zh-CN" altLang="en-US"/>
              <a:t>下面的例子会把文件 "demo_test.txt" 的内容加载到指定的 &lt;div&gt; 元素中：</a:t>
            </a:r>
            <a:endParaRPr lang="zh-CN" altLang="en-US"/>
          </a:p>
          <a:p>
            <a:pPr marL="685800" lvl="2" indent="0">
              <a:buNone/>
            </a:pPr>
            <a:r>
              <a:rPr lang="zh-CN" altLang="en-US"/>
              <a:t>$("#div1").load("demo_test.txt");</a:t>
            </a:r>
            <a:endParaRPr lang="zh-CN" altLang="en-US"/>
          </a:p>
          <a:p>
            <a:pPr lvl="1"/>
            <a:r>
              <a:rPr lang="zh-CN" altLang="en-US"/>
              <a:t>下面的例子把 "demo_test.txt" 文件中 id="p1" 的元素的内容，加载到指定的 &lt;div&gt; 元素中：</a:t>
            </a:r>
            <a:endParaRPr lang="zh-CN" altLang="en-US"/>
          </a:p>
          <a:p>
            <a:pPr marL="685800" lvl="2" indent="0">
              <a:buNone/>
            </a:pPr>
            <a:r>
              <a:rPr lang="zh-CN" altLang="en-US"/>
              <a:t>$("#div1").load("demo_test.txt #p1");</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lvl="1"/>
            <a:r>
              <a:rPr lang="zh-CN" altLang="en-US"/>
              <a:t>可选的 callback 参数规定当 load() 方法完成后所要允许的回调函数。回调函数可以设置不同的参数：</a:t>
            </a:r>
            <a:endParaRPr lang="zh-CN" altLang="en-US"/>
          </a:p>
          <a:p>
            <a:pPr lvl="2"/>
            <a:r>
              <a:rPr lang="zh-CN" altLang="en-US"/>
              <a:t>responseTxt - 包含调用成功时的结果内容</a:t>
            </a:r>
            <a:endParaRPr lang="zh-CN" altLang="en-US"/>
          </a:p>
          <a:p>
            <a:pPr lvl="2"/>
            <a:r>
              <a:rPr lang="zh-CN" altLang="en-US"/>
              <a:t>statusTXT - 包含调用的状态</a:t>
            </a:r>
            <a:endParaRPr lang="zh-CN" altLang="en-US"/>
          </a:p>
          <a:p>
            <a:pPr lvl="2"/>
            <a:r>
              <a:rPr lang="zh-CN" altLang="en-US"/>
              <a:t>xhr - 包含 XMLHttpRequest 对象</a:t>
            </a:r>
            <a:endParaRPr lang="zh-CN" altLang="en-US"/>
          </a:p>
          <a:p>
            <a:pPr lvl="1"/>
            <a:r>
              <a:rPr lang="zh-CN" altLang="en-US"/>
              <a:t>下面的例子会在 load() 方法完成后显示一个提示框。如果 load() 方法已成功，则显示"外部内容加载成功！"，而如果失败，则显示错误消息：</a:t>
            </a:r>
            <a:endParaRPr lang="zh-CN" altLang="en-US"/>
          </a:p>
          <a:p>
            <a:pPr marL="685800" lvl="2" indent="0">
              <a:buNone/>
            </a:pPr>
            <a:r>
              <a:rPr lang="zh-CN" altLang="en-US"/>
              <a:t>$("button").click(function(){</a:t>
            </a:r>
            <a:endParaRPr lang="zh-CN" altLang="en-US"/>
          </a:p>
          <a:p>
            <a:pPr marL="685800" lvl="2" indent="0">
              <a:buNone/>
            </a:pPr>
            <a:r>
              <a:rPr lang="zh-CN" altLang="en-US"/>
              <a:t>  $("#div1").load("demo_test.txt",function(responseTxt,statusTxt,xhr){</a:t>
            </a:r>
            <a:endParaRPr lang="zh-CN" altLang="en-US"/>
          </a:p>
          <a:p>
            <a:pPr marL="685800" lvl="2" indent="0">
              <a:buNone/>
            </a:pPr>
            <a:r>
              <a:rPr lang="zh-CN" altLang="en-US"/>
              <a:t>    if(statusTxt=="success")</a:t>
            </a:r>
            <a:endParaRPr lang="zh-CN" altLang="en-US"/>
          </a:p>
          <a:p>
            <a:pPr marL="685800" lvl="2" indent="0">
              <a:buNone/>
            </a:pPr>
            <a:r>
              <a:rPr lang="zh-CN" altLang="en-US"/>
              <a:t>      alert("外部内容加载成功!");</a:t>
            </a:r>
            <a:endParaRPr lang="zh-CN" altLang="en-US"/>
          </a:p>
          <a:p>
            <a:pPr marL="685800" lvl="2" indent="0">
              <a:buNone/>
            </a:pPr>
            <a:r>
              <a:rPr lang="zh-CN" altLang="en-US"/>
              <a:t>    if(statusTxt=="error")</a:t>
            </a:r>
            <a:endParaRPr lang="zh-CN" altLang="en-US"/>
          </a:p>
          <a:p>
            <a:pPr marL="685800" lvl="2" indent="0">
              <a:buNone/>
            </a:pPr>
            <a:r>
              <a:rPr lang="zh-CN" altLang="en-US"/>
              <a:t>      alert("Error: "+xhr.status+": "+xhr.statusText);</a:t>
            </a:r>
            <a:endParaRPr lang="zh-CN" altLang="en-US"/>
          </a:p>
          <a:p>
            <a:pPr marL="685800" lvl="2" indent="0">
              <a:buNone/>
            </a:pPr>
            <a:r>
              <a:rPr lang="zh-CN" altLang="en-US"/>
              <a:t>  });</a:t>
            </a:r>
            <a:endParaRPr lang="zh-CN" altLang="en-US"/>
          </a:p>
          <a:p>
            <a:pPr marL="685800" lvl="2" indent="0">
              <a:buNone/>
            </a:pPr>
            <a:r>
              <a:rPr lang="zh-CN" altLang="en-US"/>
              <a:t>});</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jQuery - AJAX get() 和 post() 方法</a:t>
            </a:r>
            <a:endParaRPr lang="zh-CN" altLang="en-US"/>
          </a:p>
        </p:txBody>
      </p:sp>
      <p:sp>
        <p:nvSpPr>
          <p:cNvPr id="3" name="内容占位符 2"/>
          <p:cNvSpPr>
            <a:spLocks noGrp="1"/>
          </p:cNvSpPr>
          <p:nvPr>
            <p:ph idx="1"/>
          </p:nvPr>
        </p:nvSpPr>
        <p:spPr/>
        <p:txBody>
          <a:bodyPr/>
          <a:p>
            <a:pPr lvl="0">
              <a:lnSpc>
                <a:spcPct val="120000"/>
              </a:lnSpc>
            </a:pPr>
            <a:r>
              <a:rPr lang="zh-CN" altLang="en-US"/>
              <a:t>jQuery $.get() 方法</a:t>
            </a:r>
            <a:endParaRPr lang="zh-CN" altLang="en-US"/>
          </a:p>
          <a:p>
            <a:pPr lvl="1">
              <a:lnSpc>
                <a:spcPct val="120000"/>
              </a:lnSpc>
            </a:pPr>
            <a:r>
              <a:rPr lang="zh-CN" altLang="en-US"/>
              <a:t>$.get() 方法通过 HTTP GET 请求从服务器上请求数据。</a:t>
            </a:r>
            <a:endParaRPr lang="zh-CN" altLang="en-US"/>
          </a:p>
          <a:p>
            <a:pPr lvl="1">
              <a:lnSpc>
                <a:spcPct val="120000"/>
              </a:lnSpc>
            </a:pPr>
            <a:r>
              <a:rPr lang="zh-CN" altLang="en-US"/>
              <a:t>语法：</a:t>
            </a:r>
            <a:endParaRPr lang="zh-CN" altLang="en-US"/>
          </a:p>
          <a:p>
            <a:pPr lvl="2">
              <a:lnSpc>
                <a:spcPct val="120000"/>
              </a:lnSpc>
            </a:pPr>
            <a:r>
              <a:rPr lang="zh-CN" altLang="en-US"/>
              <a:t>$.get(URL,callback);</a:t>
            </a:r>
            <a:endParaRPr lang="zh-CN" altLang="en-US"/>
          </a:p>
          <a:p>
            <a:pPr lvl="2">
              <a:lnSpc>
                <a:spcPct val="120000"/>
              </a:lnSpc>
            </a:pPr>
            <a:r>
              <a:rPr lang="zh-CN" altLang="en-US"/>
              <a:t>必需的 URL 参数规定您希望请求的 URL。</a:t>
            </a:r>
            <a:endParaRPr lang="zh-CN" altLang="en-US"/>
          </a:p>
          <a:p>
            <a:pPr lvl="2">
              <a:lnSpc>
                <a:spcPct val="120000"/>
              </a:lnSpc>
            </a:pPr>
            <a:r>
              <a:rPr lang="zh-CN" altLang="en-US"/>
              <a:t>可选的 callback 参数是请求成功后所执行的函数名。</a:t>
            </a:r>
            <a:endParaRPr lang="zh-CN" altLang="en-US"/>
          </a:p>
          <a:p>
            <a:pPr lvl="2">
              <a:lnSpc>
                <a:spcPct val="120000"/>
              </a:lnSpc>
            </a:pPr>
            <a:r>
              <a:rPr lang="zh-CN" altLang="en-US"/>
              <a:t>下面的例子使用 $.get() 方法从服务器上的一个文件中取回数据：</a:t>
            </a:r>
            <a:endParaRPr lang="zh-CN" altLang="en-US"/>
          </a:p>
          <a:p>
            <a:pPr marL="1028700" lvl="3" indent="0">
              <a:lnSpc>
                <a:spcPct val="120000"/>
              </a:lnSpc>
              <a:buNone/>
            </a:pPr>
            <a:r>
              <a:rPr lang="zh-CN" altLang="en-US"/>
              <a:t>$("button").click(function(){</a:t>
            </a:r>
            <a:endParaRPr lang="zh-CN" altLang="en-US"/>
          </a:p>
          <a:p>
            <a:pPr marL="1028700" lvl="3" indent="0">
              <a:lnSpc>
                <a:spcPct val="120000"/>
              </a:lnSpc>
              <a:buNone/>
            </a:pPr>
            <a:r>
              <a:rPr lang="zh-CN" altLang="en-US"/>
              <a:t>  $.get("demo_test.</a:t>
            </a:r>
            <a:r>
              <a:rPr lang="en-US" altLang="zh-CN"/>
              <a:t>html</a:t>
            </a:r>
            <a:r>
              <a:rPr lang="zh-CN" altLang="en-US"/>
              <a:t>",function(data,status){</a:t>
            </a:r>
            <a:endParaRPr lang="zh-CN" altLang="en-US"/>
          </a:p>
          <a:p>
            <a:pPr marL="1028700" lvl="3" indent="0">
              <a:lnSpc>
                <a:spcPct val="120000"/>
              </a:lnSpc>
              <a:buNone/>
            </a:pPr>
            <a:r>
              <a:rPr lang="zh-CN" altLang="en-US"/>
              <a:t>    alert("数据: " + data + "\n状态: " + status);</a:t>
            </a:r>
            <a:endParaRPr lang="zh-CN" altLang="en-US"/>
          </a:p>
          <a:p>
            <a:pPr marL="1028700" lvl="3" indent="0">
              <a:lnSpc>
                <a:spcPct val="120000"/>
              </a:lnSpc>
              <a:buNone/>
            </a:pPr>
            <a:r>
              <a:rPr lang="zh-CN" altLang="en-US"/>
              <a:t>  });</a:t>
            </a:r>
            <a:endParaRPr lang="zh-CN" altLang="en-US"/>
          </a:p>
          <a:p>
            <a:pPr marL="1028700" lvl="3" indent="0">
              <a:lnSpc>
                <a:spcPct val="120000"/>
              </a:lnSpc>
              <a:buNone/>
            </a:pPr>
            <a:r>
              <a:rPr lang="zh-CN" altLang="en-US"/>
              <a:t>});</a:t>
            </a:r>
            <a:endParaRPr lang="zh-CN" altLang="en-US"/>
          </a:p>
          <a:p>
            <a:pPr lvl="2">
              <a:lnSpc>
                <a:spcPct val="120000"/>
              </a:lnSpc>
            </a:pPr>
            <a:r>
              <a:rPr lang="zh-CN" altLang="en-US"/>
              <a:t>$.get() 的第一个参数是我们希望请求的 URL（"demo_test.php"）。</a:t>
            </a:r>
            <a:endParaRPr lang="zh-CN" altLang="en-US"/>
          </a:p>
          <a:p>
            <a:pPr lvl="2">
              <a:lnSpc>
                <a:spcPct val="120000"/>
              </a:lnSpc>
            </a:pPr>
            <a:r>
              <a:rPr lang="zh-CN" altLang="en-US"/>
              <a:t>第二个参数是回调函数。第一个回调参数存有被请求页面的内容，第二个回调参数存有请求的状态。</a:t>
            </a: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LAYERLEVEL" val="1"/>
  <p:tag name="KSO_WM_TAG_VERSION" val="1.0"/>
  <p:tag name="KSO_WM_BEAUTIFY_FLAG" val="#wm#"/>
  <p:tag name="KSO_WM_UNIT_BK_DARK_LIGH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LAYERLEVEL" val="1"/>
  <p:tag name="KSO_WM_TAG_VERSION" val="1.0"/>
  <p:tag name="KSO_WM_BEAUTIFY_FLAG" val="#wm#"/>
  <p:tag name="KSO_WM_UNIT_BK_DARK_LIGHT"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06"/>
  <p:tag name="KSO_WM_TEMPLATE_THUMBS_INDEX" val="1、6、7、14、15"/>
  <p:tag name="KSO_WM_TEMPLATE_MASTER_THUMB_INDEX" val="12"/>
</p:tagLst>
</file>

<file path=ppt/theme/theme1.xml><?xml version="1.0" encoding="utf-8"?>
<a:theme xmlns:a="http://schemas.openxmlformats.org/drawingml/2006/main" name="Office 主题​​">
  <a:themeElements>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en-US" altLang="zh-CN" sz="6000" spc="100" dirty="0">
            <a:solidFill>
              <a:schemeClr val="bg1"/>
            </a:solidFill>
            <a:uFillTx/>
            <a:latin typeface="Arial" panose="020B0604020202020204" pitchFamily="34" charset="0"/>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4570</Words>
  <Application>WPS 演示</Application>
  <PresentationFormat>宽屏</PresentationFormat>
  <Paragraphs>171</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vt:lpstr>
      <vt:lpstr>宋体</vt:lpstr>
      <vt:lpstr>Wingdings</vt:lpstr>
      <vt:lpstr>微软雅黑</vt:lpstr>
      <vt:lpstr>汉仪旗黑-85S</vt:lpstr>
      <vt:lpstr>Arial Unicode MS</vt:lpstr>
      <vt:lpstr>Calibri</vt:lpstr>
      <vt:lpstr>Office 主题​​</vt:lpstr>
      <vt:lpstr>JQueryAJAX</vt:lpstr>
      <vt:lpstr>主要内容</vt:lpstr>
      <vt:lpstr>AJAX简介</vt:lpstr>
      <vt:lpstr>AJAX优缺点</vt:lpstr>
      <vt:lpstr>原理图</vt:lpstr>
      <vt:lpstr>JQuery AJAX</vt:lpstr>
      <vt:lpstr>jQuery - AJAX load() 方法</vt:lpstr>
      <vt:lpstr>PowerPoint 演示文稿</vt:lpstr>
      <vt:lpstr>jQuery - AJAX get() 和 post() 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崔剑</dc:creator>
  <cp:lastModifiedBy>剑  哥</cp:lastModifiedBy>
  <cp:revision>7</cp:revision>
  <dcterms:created xsi:type="dcterms:W3CDTF">2020-08-17T16:48:00Z</dcterms:created>
  <dcterms:modified xsi:type="dcterms:W3CDTF">2020-08-18T09:30:03Z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